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80" r:id="rId2"/>
    <p:sldId id="381" r:id="rId3"/>
    <p:sldId id="382" r:id="rId4"/>
    <p:sldId id="383" r:id="rId5"/>
    <p:sldId id="384" r:id="rId6"/>
    <p:sldId id="385" r:id="rId7"/>
    <p:sldId id="386" r:id="rId8"/>
    <p:sldId id="387" r:id="rId9"/>
    <p:sldId id="388" r:id="rId10"/>
    <p:sldId id="389" r:id="rId11"/>
    <p:sldId id="341" r:id="rId12"/>
    <p:sldId id="342" r:id="rId13"/>
    <p:sldId id="378" r:id="rId14"/>
    <p:sldId id="351" r:id="rId15"/>
    <p:sldId id="376" r:id="rId16"/>
    <p:sldId id="353" r:id="rId17"/>
    <p:sldId id="390" r:id="rId18"/>
    <p:sldId id="352" r:id="rId19"/>
    <p:sldId id="349" r:id="rId20"/>
    <p:sldId id="35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900"/>
    <a:srgbClr val="00CCFF"/>
    <a:srgbClr val="FFFFC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5859" autoAdjust="0"/>
  </p:normalViewPr>
  <p:slideViewPr>
    <p:cSldViewPr>
      <p:cViewPr varScale="1">
        <p:scale>
          <a:sx n="101" d="100"/>
          <a:sy n="101" d="100"/>
        </p:scale>
        <p:origin x="40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6FF5AF8-985A-4404-B426-51ED8CE30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04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4601C-6EA4-4941-99DE-83FEB7CEC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32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DFF8D-DC9B-4EBC-AA0C-9BA7956DF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67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0"/>
            <a:ext cx="19812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0"/>
            <a:ext cx="57912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E9590-05FB-4FBE-BFA5-F1DC36BFB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81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219200"/>
            <a:ext cx="79248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A83F7-7DA7-4C10-8589-47DDEB8C0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35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219200"/>
            <a:ext cx="38862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219200"/>
            <a:ext cx="38862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5400" y="3771900"/>
            <a:ext cx="38862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865BC-A972-45A1-AD74-B7EF0FCF8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1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6C32F-50DD-4685-A1C9-A55E98ED8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99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4DB14-764B-40C5-81DB-E4EB55C5E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65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915B3-E0A8-4A62-A9C9-EBE8FD4CA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1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79E18-D38F-4D47-B5BB-1F7A46950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45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B121A-3137-47B9-9F35-D3E1C2ECB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9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4DBE0-DB50-4BB3-B82E-76FE60AF5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90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211A3-F91F-4BBD-B1EC-288AF65D1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67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1BC8D-AC4A-48D5-824B-A31346052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30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://jan.ucc.nau.edu/~rcb7/namNm15.jpg" TargetMode="Externa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792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2514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3124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562A3AD-5B58-47F8-B351-A5A951F33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stckchrt14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5" descr="macau-stone-map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008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7" descr="img15walker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1008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9" descr="namNm15">
            <a:hlinkClick r:id="rId18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2325"/>
            <a:ext cx="990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1" descr="piri.jp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63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23" descr="ancient-greece-map-761459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0112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hyperlink" Target="ftp://statgen.ncsu.edu/pub/thorne/molevoclass/pruning2013cme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Extrapolation vs. Prediction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5105400" cy="337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58674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Modeling: Creating a model that allows us to estimate values between data</a:t>
            </a:r>
          </a:p>
          <a:p>
            <a:r>
              <a:rPr lang="en-US" dirty="0" smtClean="0"/>
              <a:t>Extrapolation: Using existing data to estimate values outside the range of our data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858000" y="1371600"/>
            <a:ext cx="190500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044906" y="1046513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Extrapolation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1932801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Prediction</a:t>
            </a:r>
          </a:p>
          <a:p>
            <a:r>
              <a:rPr lang="en-US" dirty="0" smtClean="0"/>
              <a:t>From model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572000" y="32766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191000" y="2579132"/>
            <a:ext cx="381000" cy="6974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860890" y="1371600"/>
            <a:ext cx="190500" cy="3487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029575" y="1676400"/>
            <a:ext cx="47625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 bwMode="auto">
          <a:xfrm>
            <a:off x="1168749" y="0"/>
            <a:ext cx="792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p(x) for a coin with two heads</a:t>
            </a:r>
            <a:endParaRPr lang="en-US" kern="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019300" y="1447800"/>
            <a:ext cx="0" cy="411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019300" y="5562600"/>
            <a:ext cx="4191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019300" y="1620053"/>
            <a:ext cx="1295400" cy="39425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Heads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145363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9875" y="6304002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happens as we flip a “fair” coin?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57747" y="1143000"/>
                <a:ext cx="433642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𝐿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747" y="1143000"/>
                <a:ext cx="4336426" cy="9541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506681" y="519326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78381" y="5193268"/>
            <a:ext cx="646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91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Akaike Information Criterion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066800" y="2514600"/>
            <a:ext cx="7924800" cy="4953000"/>
          </a:xfrm>
        </p:spPr>
        <p:txBody>
          <a:bodyPr/>
          <a:lstStyle/>
          <a:p>
            <a:r>
              <a:rPr lang="en-US" dirty="0" smtClean="0"/>
              <a:t>AIC</a:t>
            </a:r>
          </a:p>
          <a:p>
            <a:r>
              <a:rPr lang="en-US" dirty="0" smtClean="0"/>
              <a:t>K = number of estimated parameters in the model</a:t>
            </a:r>
          </a:p>
          <a:p>
            <a:r>
              <a:rPr lang="en-US" dirty="0" smtClean="0"/>
              <a:t>L = Maximized likelihood function for the estimated model</a:t>
            </a:r>
          </a:p>
          <a:p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71600" y="5562600"/>
                <a:ext cx="693010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/>
                        </a:rPr>
                        <m:t>𝐴𝐼𝐶</m:t>
                      </m:r>
                      <m:r>
                        <a:rPr lang="en-US" sz="6000" b="0" i="1" smtClean="0">
                          <a:latin typeface="Cambria Math"/>
                        </a:rPr>
                        <m:t>=2</m:t>
                      </m:r>
                      <m:r>
                        <a:rPr lang="en-US" sz="6000" b="0" i="1" smtClean="0">
                          <a:latin typeface="Cambria Math"/>
                        </a:rPr>
                        <m:t>𝑘</m:t>
                      </m:r>
                      <m:r>
                        <a:rPr lang="en-US" sz="6000" b="0" i="1" smtClean="0">
                          <a:latin typeface="Cambria Math"/>
                        </a:rPr>
                        <m:t> −2 </m:t>
                      </m:r>
                      <m:r>
                        <m:rPr>
                          <m:sty m:val="p"/>
                        </m:rPr>
                        <a:rPr lang="en-US" sz="6000" b="0" i="0" smtClean="0">
                          <a:latin typeface="Cambria Math"/>
                        </a:rPr>
                        <m:t>ln</m:t>
                      </m:r>
                      <m:r>
                        <a:rPr lang="en-US" sz="6000" b="0" i="1" smtClean="0">
                          <a:latin typeface="Cambria Math"/>
                        </a:rPr>
                        <m:t>⁡(</m:t>
                      </m:r>
                      <m:r>
                        <a:rPr lang="en-US" sz="6000" b="0" i="1" smtClean="0">
                          <a:latin typeface="Cambria Math"/>
                        </a:rPr>
                        <m:t>𝐿</m:t>
                      </m:r>
                      <m:r>
                        <a:rPr lang="en-US" sz="6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562600"/>
                <a:ext cx="6930102" cy="1015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7" descr="akai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914400"/>
            <a:ext cx="3048000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48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AIC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924800" cy="5638800"/>
          </a:xfrm>
        </p:spPr>
        <p:txBody>
          <a:bodyPr/>
          <a:lstStyle/>
          <a:p>
            <a:r>
              <a:rPr lang="en-US" dirty="0" smtClean="0"/>
              <a:t>Only a relative meaning</a:t>
            </a:r>
          </a:p>
          <a:p>
            <a:r>
              <a:rPr lang="en-US" dirty="0" smtClean="0"/>
              <a:t>Smaller is “better”</a:t>
            </a:r>
          </a:p>
          <a:p>
            <a:r>
              <a:rPr lang="en-US" dirty="0" smtClean="0"/>
              <a:t>Balance between complexity:</a:t>
            </a:r>
          </a:p>
          <a:p>
            <a:pPr lvl="1"/>
            <a:r>
              <a:rPr lang="en-US" dirty="0" smtClean="0"/>
              <a:t>Over fitting or modeling the errors</a:t>
            </a:r>
          </a:p>
          <a:p>
            <a:pPr lvl="1"/>
            <a:r>
              <a:rPr lang="en-US" dirty="0" smtClean="0"/>
              <a:t>Too many parameters</a:t>
            </a:r>
          </a:p>
          <a:p>
            <a:r>
              <a:rPr lang="en-US" dirty="0" smtClean="0"/>
              <a:t>And bias</a:t>
            </a:r>
          </a:p>
          <a:p>
            <a:pPr lvl="1"/>
            <a:r>
              <a:rPr lang="en-US" dirty="0" smtClean="0"/>
              <a:t>Under fitting or the model is missing part of the phenomenon we are trying to model</a:t>
            </a:r>
          </a:p>
          <a:p>
            <a:pPr lvl="1"/>
            <a:r>
              <a:rPr lang="en-US" dirty="0" smtClean="0"/>
              <a:t>Too few parameters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30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-2 Times Log Likelihood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1295400"/>
            <a:ext cx="648280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17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AICc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latin typeface="Cambria Math"/>
                  </a:rPr>
                  <a:t>Additional penalty for more parameters</a:t>
                </a:r>
                <a:endParaRPr lang="en-US" b="0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𝐴𝐼𝐶𝑐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𝐴𝐼𝐶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+1)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>
                    <a:latin typeface="Cambria Math"/>
                  </a:rPr>
                  <a:t>Recommended when n is small or k is large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46" t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33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Bayesian Information Criterion</a:t>
            </a:r>
          </a:p>
          <a:p>
            <a:r>
              <a:rPr lang="en-US" dirty="0" smtClean="0"/>
              <a:t>Adds n (number of samples)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43000" y="2971800"/>
                <a:ext cx="759656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</a:rPr>
                        <m:t>𝐵𝐼𝐶</m:t>
                      </m:r>
                      <m:r>
                        <a:rPr lang="en-US" sz="4800" b="0" i="1" smtClean="0">
                          <a:latin typeface="Cambria Math"/>
                        </a:rPr>
                        <m:t>=2</m:t>
                      </m:r>
                      <m:r>
                        <a:rPr lang="en-US" sz="4800" b="0" i="1" smtClean="0">
                          <a:latin typeface="Cambria Math"/>
                        </a:rPr>
                        <m:t>𝑘</m:t>
                      </m:r>
                      <m:r>
                        <a:rPr lang="en-US" sz="4800" b="0" i="1" smtClean="0">
                          <a:latin typeface="Cambria Math"/>
                        </a:rPr>
                        <m:t>∗</m:t>
                      </m:r>
                      <m:r>
                        <a:rPr lang="en-US" sz="4800" b="0" i="1" smtClean="0">
                          <a:latin typeface="Cambria Math"/>
                        </a:rPr>
                        <m:t>𝑙𝑛</m:t>
                      </m:r>
                      <m:r>
                        <a:rPr lang="en-US" sz="4800" b="0" i="1" smtClean="0">
                          <a:latin typeface="Cambria Math"/>
                        </a:rPr>
                        <m:t>(</m:t>
                      </m:r>
                      <m:r>
                        <a:rPr lang="en-US" sz="4800" b="0" i="1" smtClean="0">
                          <a:latin typeface="Cambria Math"/>
                        </a:rPr>
                        <m:t>𝑛</m:t>
                      </m:r>
                      <m:r>
                        <a:rPr lang="en-US" sz="4800" b="0" i="1" smtClean="0">
                          <a:latin typeface="Cambria Math"/>
                        </a:rPr>
                        <m:t>) −2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/>
                        </a:rPr>
                        <m:t>ln</m:t>
                      </m:r>
                      <m:r>
                        <a:rPr lang="en-US" sz="4800" b="0" i="1" smtClean="0">
                          <a:latin typeface="Cambria Math"/>
                        </a:rPr>
                        <m:t>⁡(</m:t>
                      </m:r>
                      <m:r>
                        <a:rPr lang="en-US" sz="4800" b="0" i="1" smtClean="0">
                          <a:latin typeface="Cambria Math"/>
                        </a:rPr>
                        <m:t>𝐿</m:t>
                      </m:r>
                      <m:r>
                        <a:rPr lang="en-US" sz="4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971800"/>
                <a:ext cx="7596567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70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8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Does likelihood from p(x) work?</a:t>
            </a:r>
          </a:p>
        </p:txBody>
      </p:sp>
      <p:sp>
        <p:nvSpPr>
          <p:cNvPr id="23555" name="Content Placeholder 4"/>
          <p:cNvSpPr>
            <a:spLocks noGrp="1"/>
          </p:cNvSpPr>
          <p:nvPr>
            <p:ph idx="1"/>
          </p:nvPr>
        </p:nvSpPr>
        <p:spPr>
          <a:xfrm>
            <a:off x="1066800" y="1066800"/>
            <a:ext cx="7924800" cy="5791200"/>
          </a:xfrm>
        </p:spPr>
        <p:txBody>
          <a:bodyPr/>
          <a:lstStyle/>
          <a:p>
            <a:endParaRPr lang="en-US" sz="1600" dirty="0" smtClean="0"/>
          </a:p>
          <a:p>
            <a:r>
              <a:rPr lang="en-US" sz="1600" dirty="0" smtClean="0"/>
              <a:t>If the likelihood is the probability of the data given the parameters,</a:t>
            </a:r>
          </a:p>
          <a:p>
            <a:endParaRPr lang="en-US" sz="1600" dirty="0" smtClean="0"/>
          </a:p>
          <a:p>
            <a:r>
              <a:rPr lang="en-US" sz="1600" dirty="0" smtClean="0"/>
              <a:t>and a response function provides the probability of a piece of data (i.e. probability that this is suitable habitat)</a:t>
            </a:r>
          </a:p>
          <a:p>
            <a:endParaRPr lang="en-US" sz="1600" dirty="0" smtClean="0"/>
          </a:p>
          <a:p>
            <a:r>
              <a:rPr lang="en-US" sz="1600" dirty="0" smtClean="0"/>
              <a:t>We can use the probability that a specific occurrence is suitable as the p(</a:t>
            </a:r>
            <a:r>
              <a:rPr lang="en-US" sz="1600" dirty="0" err="1" smtClean="0"/>
              <a:t>x|Parameters</a:t>
            </a:r>
            <a:r>
              <a:rPr lang="en-US" sz="1600" dirty="0" smtClean="0"/>
              <a:t>)</a:t>
            </a:r>
          </a:p>
          <a:p>
            <a:endParaRPr lang="en-US" sz="1600" dirty="0" smtClean="0"/>
          </a:p>
          <a:p>
            <a:r>
              <a:rPr lang="en-US" sz="1600" dirty="0" smtClean="0"/>
              <a:t>Thus the likelihood of a habitat model (while disregarding bias) </a:t>
            </a:r>
          </a:p>
          <a:p>
            <a:endParaRPr lang="en-US" sz="1600" dirty="0" smtClean="0"/>
          </a:p>
          <a:p>
            <a:r>
              <a:rPr lang="en-US" sz="1600" dirty="0" smtClean="0"/>
              <a:t>Can be computed by L(</a:t>
            </a:r>
            <a:r>
              <a:rPr lang="en-US" sz="1600" dirty="0" err="1" smtClean="0"/>
              <a:t>ParameterValues|Data</a:t>
            </a:r>
            <a:r>
              <a:rPr lang="en-US" sz="1600" dirty="0" smtClean="0"/>
              <a:t>)=p(Data1|ParameterValues)*p(Data2|ParameterValues)...</a:t>
            </a:r>
          </a:p>
          <a:p>
            <a:endParaRPr lang="en-US" sz="1600" dirty="0" smtClean="0"/>
          </a:p>
          <a:p>
            <a:r>
              <a:rPr lang="en-US" sz="1600" dirty="0" smtClean="0"/>
              <a:t>Does not work, the highest likelihood will be to have a model with 1.0 everywhere, have to divide the model by it’s area so the area under the model = 1.0</a:t>
            </a:r>
          </a:p>
          <a:p>
            <a:endParaRPr lang="en-US" sz="1600" dirty="0"/>
          </a:p>
          <a:p>
            <a:r>
              <a:rPr lang="en-US" sz="1600" dirty="0" smtClean="0"/>
              <a:t>Remember: This only works when comparing the same dataset!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00829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Akaike…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6800" y="1219200"/>
                <a:ext cx="8077200" cy="4953000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Akaike showed that: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ℒ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</m:e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𝑑𝑎𝑡𝑎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𝐾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≈</m:t>
                        </m:r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|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Which is equivalent to: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𝑑𝑎𝑡𝑎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𝑐𝑜𝑛𝑠𝑡𝑎𝑛𝑡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</m:acc>
                      </m:e>
                      <m:sub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acc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I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𝑔</m:t>
                                    </m:r>
                                  </m:e>
                                </m:acc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Akaike then defined: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AIC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a:rPr lang="en-US" b="0" i="0" smtClean="0">
                            <a:latin typeface="Cambria Math"/>
                            <a:ea typeface="Cambria Math"/>
                          </a:rPr>
                          <m:t>−2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𝑑𝑎𝑡𝑎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  <a:ea typeface="Cambria Math"/>
                      </a:rPr>
                      <m:t>+2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𝐾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219200"/>
                <a:ext cx="8077200" cy="4953000"/>
              </a:xfrm>
              <a:blipFill rotWithShape="1">
                <a:blip r:embed="rId2"/>
                <a:stretch>
                  <a:fillRect l="-1660" t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988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6800" y="1219200"/>
                <a:ext cx="8077200" cy="4953000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Discrete: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𝐾𝐿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ln</m:t>
                        </m:r>
                        <m:r>
                          <a:rPr lang="en-US" b="0" i="1" smtClean="0">
                            <a:latin typeface="Cambria Math"/>
                          </a:rPr>
                          <m:t>⁡(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Continuous: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𝐾𝐿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||</m:t>
                    </m:r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)=</m:t>
                    </m:r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  <m:sup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𝑞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Justification: 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𝐾𝐿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 i="1">
                        <a:latin typeface="Cambria Math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=−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  <m:r>
                          <a:rPr lang="en-US" b="0" i="1" smtClean="0">
                            <a:latin typeface="Cambria Math"/>
                          </a:rPr>
                          <m:t>⁡(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⁡(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219200"/>
                <a:ext cx="8077200" cy="4953000"/>
              </a:xfrm>
              <a:blipFill rotWithShape="1">
                <a:blip r:embed="rId2"/>
                <a:stretch>
                  <a:fillRect l="-1660" t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510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a method to select the “best” set of covariates/predictors </a:t>
            </a:r>
          </a:p>
          <a:p>
            <a:pPr lvl="1"/>
            <a:r>
              <a:rPr lang="en-US" dirty="0" smtClean="0"/>
              <a:t>Really to select the best method, </a:t>
            </a:r>
            <a:r>
              <a:rPr lang="en-US" dirty="0"/>
              <a:t>covariates, </a:t>
            </a:r>
            <a:r>
              <a:rPr lang="en-US" dirty="0" smtClean="0"/>
              <a:t>and </a:t>
            </a:r>
            <a:r>
              <a:rPr lang="en-US" dirty="0"/>
              <a:t>parameters (coefficients)</a:t>
            </a:r>
            <a:endParaRPr lang="en-US" dirty="0" smtClean="0"/>
          </a:p>
          <a:p>
            <a:r>
              <a:rPr lang="en-US" dirty="0" smtClean="0"/>
              <a:t>Should be a balance between fitting the data and simplicity</a:t>
            </a:r>
          </a:p>
          <a:p>
            <a:pPr lvl="1"/>
            <a:r>
              <a:rPr lang="en-US" dirty="0" smtClean="0"/>
              <a:t>R</a:t>
            </a:r>
            <a:r>
              <a:rPr lang="en-US" baseline="30000" dirty="0" smtClean="0"/>
              <a:t>2 </a:t>
            </a:r>
            <a:r>
              <a:rPr lang="en-US" dirty="0" smtClean="0"/>
              <a:t>– only considers fit to data (but linear regression is pretty simple)</a:t>
            </a:r>
            <a:endParaRPr lang="en-US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378519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90600" y="1295400"/>
                <a:ext cx="85344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 smtClean="0">
                    <a:latin typeface="Cambria Math"/>
                  </a:rPr>
                  <a:t>The distance can also be expressed as: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0" i="1" smtClean="0">
                                <a:latin typeface="Cambria Math"/>
                              </a:rPr>
                              <m:t>𝑙𝑜𝑔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𝑙𝑜𝑔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𝑑𝑥</m:t>
                            </m:r>
                          </m:e>
                        </m:nary>
                      </m:e>
                    </m:nary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 is the expectation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so: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dirty="0" smtClean="0"/>
                  <a:t>Treating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as an unknown constant: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= Relative Distance between g and f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1295400"/>
                <a:ext cx="8534400" cy="5257800"/>
              </a:xfrm>
              <a:blipFill rotWithShape="1">
                <a:blip r:embed="rId2"/>
                <a:stretch>
                  <a:fillRect l="-1786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574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4191000" cy="4953000"/>
          </a:xfrm>
        </p:spPr>
        <p:txBody>
          <a:bodyPr/>
          <a:lstStyle/>
          <a:p>
            <a:r>
              <a:rPr lang="en-US" dirty="0" smtClean="0"/>
              <a:t>Everything should be made as simple as possible, but not simpler.</a:t>
            </a:r>
          </a:p>
          <a:p>
            <a:pPr lvl="1"/>
            <a:r>
              <a:rPr lang="en-US" dirty="0" smtClean="0"/>
              <a:t>Albert Einstein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10726" y="6126855"/>
            <a:ext cx="35332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"Albert Einstein Head" by Photograph by Oren Jack Turner, </a:t>
            </a:r>
            <a:r>
              <a:rPr lang="en-US" sz="1400" dirty="0" smtClean="0"/>
              <a:t>Princeton, licensed through Wikipedia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45718"/>
            <a:ext cx="3962400" cy="52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68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Parsimony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“…too few parameters and the model will be so unrealistic as to </a:t>
            </a:r>
            <a:r>
              <a:rPr lang="en-US" dirty="0" smtClean="0"/>
              <a:t>make prediction </a:t>
            </a:r>
            <a:r>
              <a:rPr lang="en-US" dirty="0"/>
              <a:t>unreliable, but too many parameters and the model will be </a:t>
            </a:r>
            <a:r>
              <a:rPr lang="en-US" dirty="0" smtClean="0"/>
              <a:t>so specific </a:t>
            </a:r>
            <a:r>
              <a:rPr lang="en-US" dirty="0"/>
              <a:t>to the particular data set so to make prediction unreliable</a:t>
            </a:r>
            <a:r>
              <a:rPr lang="en-US" dirty="0" smtClean="0"/>
              <a:t>.”</a:t>
            </a:r>
          </a:p>
          <a:p>
            <a:pPr lvl="1"/>
            <a:r>
              <a:rPr lang="en-US" sz="2400" dirty="0"/>
              <a:t>Edwards, A. W. F. (2001). Occam’s bonus. p. 128–139; in </a:t>
            </a:r>
            <a:r>
              <a:rPr lang="en-US" sz="2400" dirty="0" err="1"/>
              <a:t>Zellner</a:t>
            </a:r>
            <a:r>
              <a:rPr lang="en-US" sz="2400" dirty="0"/>
              <a:t>, A., </a:t>
            </a:r>
            <a:r>
              <a:rPr lang="en-US" sz="2400" dirty="0" err="1"/>
              <a:t>Keuzenkamp</a:t>
            </a:r>
            <a:r>
              <a:rPr lang="en-US" sz="2400" dirty="0"/>
              <a:t>, H. A., </a:t>
            </a:r>
            <a:r>
              <a:rPr lang="en-US" sz="2400" dirty="0" smtClean="0"/>
              <a:t>and </a:t>
            </a:r>
            <a:r>
              <a:rPr lang="en-US" sz="2400" dirty="0" err="1" smtClean="0"/>
              <a:t>McAleer</a:t>
            </a:r>
            <a:r>
              <a:rPr lang="en-US" sz="2400" dirty="0"/>
              <a:t>, M. Simplicity, inference and </a:t>
            </a:r>
            <a:r>
              <a:rPr lang="en-US" sz="2400" dirty="0" err="1"/>
              <a:t>modelling</a:t>
            </a:r>
            <a:r>
              <a:rPr lang="en-US" sz="2400" dirty="0"/>
              <a:t>. Cambridge University Press, </a:t>
            </a:r>
            <a:r>
              <a:rPr lang="en-US" sz="2400" dirty="0" smtClean="0"/>
              <a:t>Cambridge, UK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902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Parsimony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902" y="1780536"/>
            <a:ext cx="6934200" cy="506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6543" y="648866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Anderson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1066800"/>
            <a:ext cx="2665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Under fitting</a:t>
            </a:r>
          </a:p>
          <a:p>
            <a:pPr algn="ctr"/>
            <a:r>
              <a:rPr lang="en-US" dirty="0"/>
              <a:t>model structure </a:t>
            </a:r>
            <a:r>
              <a:rPr lang="en-US" dirty="0" smtClean="0"/>
              <a:t>…included </a:t>
            </a:r>
            <a:r>
              <a:rPr lang="en-US" dirty="0"/>
              <a:t>in the</a:t>
            </a:r>
          </a:p>
          <a:p>
            <a:pPr algn="ctr"/>
            <a:r>
              <a:rPr lang="en-US" dirty="0"/>
              <a:t>residuals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0" y="1066799"/>
            <a:ext cx="2756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 fitting</a:t>
            </a:r>
          </a:p>
          <a:p>
            <a:pPr algn="ctr"/>
            <a:r>
              <a:rPr lang="en-US" dirty="0"/>
              <a:t>residual variation</a:t>
            </a:r>
          </a:p>
          <a:p>
            <a:pPr algn="ctr"/>
            <a:r>
              <a:rPr lang="en-US" dirty="0"/>
              <a:t>is included as if it were structural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4860467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Parsimony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27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Likelihood of a set of parameter values given some observed data=probability of observed data given parameter values</a:t>
                </a:r>
              </a:p>
              <a:p>
                <a:r>
                  <a:rPr lang="en-US" b="0" dirty="0" smtClean="0"/>
                  <a:t>Definitions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all sample values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one sample value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</a:rPr>
                      <m:t>θ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set of parameters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probability of x,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θ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See: </a:t>
                </a:r>
              </a:p>
              <a:p>
                <a:pPr lvl="1"/>
                <a:r>
                  <a:rPr lang="en-US" u="sng" dirty="0">
                    <a:hlinkClick r:id="rId2"/>
                  </a:rPr>
                  <a:t>ftp://statgen.ncsu.edu/pub/thorne/molevoclass/pruning2013cme.pdf</a:t>
                </a:r>
                <a:endParaRPr lang="en-US" dirty="0"/>
              </a:p>
              <a:p>
                <a:pPr lvl="1"/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92" t="-1599" r="-2000" b="-1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09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Likelihood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692" t="-1599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7392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p(x) for a fair coin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019300" y="1676400"/>
            <a:ext cx="0" cy="411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19300" y="5791200"/>
            <a:ext cx="4191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019300" y="2819400"/>
            <a:ext cx="1295400" cy="2971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Heads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4700" y="2819400"/>
            <a:ext cx="1295400" cy="2971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Tails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9700" y="263473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68748" y="6304002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happens as we flip a “fair” coin?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57747" y="1371600"/>
                <a:ext cx="433642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𝐿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747" y="1371600"/>
                <a:ext cx="4336426" cy="9541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671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p(x) for an unfair coin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019300" y="1447800"/>
            <a:ext cx="0" cy="411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19300" y="5562600"/>
            <a:ext cx="4191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019300" y="1620053"/>
            <a:ext cx="1295400" cy="39425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Heads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4700" y="4572000"/>
            <a:ext cx="1295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Tails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145363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0.8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41040" y="6304002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happens as we flip a “fair” coin?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57747" y="1143000"/>
                <a:ext cx="433642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𝐿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747" y="1143000"/>
                <a:ext cx="4336426" cy="9541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506682" y="438733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36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16315</TotalTime>
  <Words>605</Words>
  <Application>Microsoft Office PowerPoint</Application>
  <PresentationFormat>On-screen Show (4:3)</PresentationFormat>
  <Paragraphs>120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Cambria Math</vt:lpstr>
      <vt:lpstr>Default Design</vt:lpstr>
      <vt:lpstr>Extrapolation vs. Prediction</vt:lpstr>
      <vt:lpstr>Model Selection</vt:lpstr>
      <vt:lpstr>Simplicity</vt:lpstr>
      <vt:lpstr>Parsimony</vt:lpstr>
      <vt:lpstr>Parsimony</vt:lpstr>
      <vt:lpstr>Likelihood</vt:lpstr>
      <vt:lpstr>Likelihood</vt:lpstr>
      <vt:lpstr>p(x) for a fair coin</vt:lpstr>
      <vt:lpstr>p(x) for an unfair coin</vt:lpstr>
      <vt:lpstr>PowerPoint Presentation</vt:lpstr>
      <vt:lpstr>Akaike Information Criterion</vt:lpstr>
      <vt:lpstr>AIC</vt:lpstr>
      <vt:lpstr>-2 Times Log Likelihood</vt:lpstr>
      <vt:lpstr>AICc</vt:lpstr>
      <vt:lpstr>BIC</vt:lpstr>
      <vt:lpstr>Extra slides</vt:lpstr>
      <vt:lpstr>Does likelihood from p(x) work?</vt:lpstr>
      <vt:lpstr>Akaike…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 322: Introduction to Geographic Information Systems</dc:title>
  <dc:creator>jimg</dc:creator>
  <cp:lastModifiedBy>jg2345</cp:lastModifiedBy>
  <cp:revision>196</cp:revision>
  <cp:lastPrinted>2012-05-04T17:47:44Z</cp:lastPrinted>
  <dcterms:created xsi:type="dcterms:W3CDTF">2008-05-04T17:53:48Z</dcterms:created>
  <dcterms:modified xsi:type="dcterms:W3CDTF">2018-02-25T18:23:47Z</dcterms:modified>
</cp:coreProperties>
</file>